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19" r:id="rId16"/>
    <p:sldId id="325"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37" d="100"/>
          <a:sy n="137" d="100"/>
        </p:scale>
        <p:origin x="96" y="114"/>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5/08/2024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Defining an API</a:t>
            </a:r>
          </a:p>
          <a:p>
            <a:pPr marL="158750" indent="0">
              <a:buNone/>
            </a:pPr>
            <a:r>
              <a:rPr lang="en-US" dirty="0"/>
              <a:t>An API (Application Programming Interface) is a collection of endpoints or routes through which clients can interact with your application. These endpoints are typically defined by URL patterns and handled by corresponding </a:t>
            </a:r>
            <a:r>
              <a:rPr lang="en-US"/>
              <a:t>views.</a:t>
            </a:r>
            <a:endParaRPr lang="en-US" dirty="0"/>
          </a:p>
          <a:p>
            <a:pPr marL="0" lvl="0" indent="0" algn="l" rtl="0">
              <a:spcBef>
                <a:spcPts val="0"/>
              </a:spcBef>
              <a:spcAft>
                <a:spcPts val="0"/>
              </a:spcAft>
              <a:buNone/>
            </a:pPr>
            <a:r>
              <a:rPr lang="en-US" dirty="0"/>
              <a:t>In this case, the "API" of your application is the entire set of endpoints defined in urls.py. Each endpoint provides a specific piece of functionality, such as listing items, retrieving user details, etc. Together, these endpoints form a cohesive interface through which clients can interact with your application.</a:t>
            </a: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docs.google.com/spreadsheets/d/16k3mkIm9is1UovOX4NguH5_CQ1rgEBd5UU4soicLNhY/copy#gid=602421553" TargetMode="External"/><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2788" y="378654"/>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1450254"/>
            <a:ext cx="3412800" cy="3153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8"/>
            <a:ext cx="3563426" cy="3634881"/>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950830" y="3541538"/>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66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D64C4253-25CD-0691-6761-010177C36565}"/>
              </a:ext>
            </a:extLst>
          </p:cNvPr>
          <p:cNvSpPr/>
          <p:nvPr/>
        </p:nvSpPr>
        <p:spPr>
          <a:xfrm>
            <a:off x="716011" y="1185626"/>
            <a:ext cx="5140095" cy="3418124"/>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endParaRPr lang="en-US" sz="1000" dirty="0">
              <a:solidFill>
                <a:schemeClr val="tx1"/>
              </a:solidFill>
              <a:latin typeface="DM Sans" pitchFamily="2" charset="0"/>
            </a:endParaRPr>
          </a:p>
        </p:txBody>
      </p:sp>
      <p:sp>
        <p:nvSpPr>
          <p:cNvPr id="314" name="Google Shape;314;p42"/>
          <p:cNvSpPr txBox="1">
            <a:spLocks noGrp="1"/>
          </p:cNvSpPr>
          <p:nvPr>
            <p:ph type="title"/>
          </p:nvPr>
        </p:nvSpPr>
        <p:spPr>
          <a:xfrm>
            <a:off x="712788" y="3535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Backend Setup</a:t>
            </a:r>
            <a:endParaRPr dirty="0">
              <a:gradFill>
                <a:gsLst>
                  <a:gs pos="0">
                    <a:srgbClr val="CD9CD0"/>
                  </a:gs>
                  <a:gs pos="100000">
                    <a:srgbClr val="9CCAED"/>
                  </a:gs>
                </a:gsLst>
                <a:lin ang="0" scaled="1"/>
              </a:gradFill>
            </a:endParaRPr>
          </a:p>
        </p:txBody>
      </p:sp>
      <p:sp>
        <p:nvSpPr>
          <p:cNvPr id="12" name="Google Shape;345;p43">
            <a:extLst>
              <a:ext uri="{FF2B5EF4-FFF2-40B4-BE49-F238E27FC236}">
                <a16:creationId xmlns:a16="http://schemas.microsoft.com/office/drawing/2014/main" id="{03B5EE17-D15C-06D0-D808-65516AE93F57}"/>
              </a:ext>
            </a:extLst>
          </p:cNvPr>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13" name="Google Shape;346;p43">
            <a:extLst>
              <a:ext uri="{FF2B5EF4-FFF2-40B4-BE49-F238E27FC236}">
                <a16:creationId xmlns:a16="http://schemas.microsoft.com/office/drawing/2014/main" id="{7E2F8D44-F4E3-A0DF-3473-543F940FE39C}"/>
              </a:ext>
            </a:extLst>
          </p:cNvPr>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 and its atmosphere is poisonous. It’s the second-brightest natural object in the night sky</a:t>
            </a:r>
            <a:endParaRPr dirty="0"/>
          </a:p>
        </p:txBody>
      </p:sp>
      <p:sp>
        <p:nvSpPr>
          <p:cNvPr id="14" name="Google Shape;347;p43">
            <a:extLst>
              <a:ext uri="{FF2B5EF4-FFF2-40B4-BE49-F238E27FC236}">
                <a16:creationId xmlns:a16="http://schemas.microsoft.com/office/drawing/2014/main" id="{AB29A8EB-FB29-7CBB-1D22-4D74324560B8}"/>
              </a:ext>
            </a:extLst>
          </p:cNvPr>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dirty="0">
                <a:latin typeface="DM Sans" pitchFamily="2" charset="0"/>
              </a:rPr>
              <a:t>Saturn is a gas giant and has several rings. This planet is composed mostly of hydrogen and helium. It’s the sixth planet from the Sun and was named after a Roman god too</a:t>
            </a:r>
            <a:endParaRPr sz="1200" b="0" dirty="0">
              <a:latin typeface="DM Sans" pitchFamily="2" charset="0"/>
            </a:endParaRPr>
          </a:p>
        </p:txBody>
      </p:sp>
      <p:sp>
        <p:nvSpPr>
          <p:cNvPr id="15" name="Google Shape;348;p43">
            <a:extLst>
              <a:ext uri="{FF2B5EF4-FFF2-40B4-BE49-F238E27FC236}">
                <a16:creationId xmlns:a16="http://schemas.microsoft.com/office/drawing/2014/main" id="{525DB2AB-54FA-60F9-ED1A-0BD4CC0EB995}"/>
              </a:ext>
            </a:extLst>
          </p:cNvPr>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indent="0"/>
            <a:r>
              <a:rPr lang="en-AU" b="0" dirty="0">
                <a:gradFill>
                  <a:gsLst>
                    <a:gs pos="0">
                      <a:schemeClr val="tx2">
                        <a:lumMod val="20000"/>
                        <a:lumOff val="80000"/>
                      </a:schemeClr>
                    </a:gs>
                    <a:gs pos="100000">
                      <a:srgbClr val="9CCAED"/>
                    </a:gs>
                  </a:gsLst>
                  <a:lin ang="0" scaled="1"/>
                </a:gradFill>
              </a:rPr>
              <a:t>Built-in DB is SQLite</a:t>
            </a:r>
          </a:p>
        </p:txBody>
      </p:sp>
      <p:sp>
        <p:nvSpPr>
          <p:cNvPr id="16" name="Google Shape;349;p43">
            <a:extLst>
              <a:ext uri="{FF2B5EF4-FFF2-40B4-BE49-F238E27FC236}">
                <a16:creationId xmlns:a16="http://schemas.microsoft.com/office/drawing/2014/main" id="{E5A5BD33-B753-4EEC-BA47-3348BEB2DE05}"/>
              </a:ext>
            </a:extLst>
          </p:cNvPr>
          <p:cNvSpPr txBox="1">
            <a:spLocks/>
          </p:cNvSpPr>
          <p:nvPr/>
        </p:nvSpPr>
        <p:spPr>
          <a:xfrm>
            <a:off x="3484350"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gradFill>
                  <a:gsLst>
                    <a:gs pos="0">
                      <a:schemeClr val="tx2">
                        <a:lumMod val="20000"/>
                        <a:lumOff val="80000"/>
                      </a:schemeClr>
                    </a:gs>
                    <a:gs pos="100000">
                      <a:srgbClr val="9CCAED"/>
                    </a:gs>
                  </a:gsLst>
                  <a:lin ang="0" scaled="1"/>
                </a:gradFill>
                <a:latin typeface="Figtree" panose="020B0604020202020204" charset="0"/>
              </a:rPr>
              <a:t>Utilizes Object Relational Mapping (ORM)</a:t>
            </a:r>
          </a:p>
        </p:txBody>
      </p:sp>
      <p:sp>
        <p:nvSpPr>
          <p:cNvPr id="17" name="Google Shape;350;p43">
            <a:extLst>
              <a:ext uri="{FF2B5EF4-FFF2-40B4-BE49-F238E27FC236}">
                <a16:creationId xmlns:a16="http://schemas.microsoft.com/office/drawing/2014/main" id="{2A99F79D-8364-640D-1738-459CA34A27F2}"/>
              </a:ext>
            </a:extLst>
          </p:cNvPr>
          <p:cNvSpPr txBox="1">
            <a:spLocks/>
          </p:cNvSpPr>
          <p:nvPr/>
        </p:nvSpPr>
        <p:spPr>
          <a:xfrm>
            <a:off x="6031075"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AU" sz="2200" dirty="0">
                <a:gradFill>
                  <a:gsLst>
                    <a:gs pos="0">
                      <a:schemeClr val="tx2">
                        <a:lumMod val="20000"/>
                        <a:lumOff val="80000"/>
                      </a:schemeClr>
                    </a:gs>
                    <a:gs pos="100000">
                      <a:srgbClr val="9CCAED"/>
                    </a:gs>
                  </a:gsLst>
                  <a:lin ang="0" scaled="1"/>
                </a:gradFill>
                <a:latin typeface="Figtree" panose="020B0604020202020204" charset="0"/>
              </a:rPr>
              <a:t>Alternate &amp; External DB</a:t>
            </a:r>
          </a:p>
        </p:txBody>
      </p:sp>
      <p:cxnSp>
        <p:nvCxnSpPr>
          <p:cNvPr id="18" name="Google Shape;351;p43">
            <a:extLst>
              <a:ext uri="{FF2B5EF4-FFF2-40B4-BE49-F238E27FC236}">
                <a16:creationId xmlns:a16="http://schemas.microsoft.com/office/drawing/2014/main" id="{4CEA631D-AE29-B902-8685-69F52AD199F0}"/>
              </a:ext>
            </a:extLst>
          </p:cNvPr>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352;p43">
            <a:extLst>
              <a:ext uri="{FF2B5EF4-FFF2-40B4-BE49-F238E27FC236}">
                <a16:creationId xmlns:a16="http://schemas.microsoft.com/office/drawing/2014/main" id="{99648AC1-459D-15D5-029B-F56F84C90905}"/>
              </a:ext>
            </a:extLst>
          </p:cNvPr>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0" name="Google Shape;353;p43">
            <a:extLst>
              <a:ext uri="{FF2B5EF4-FFF2-40B4-BE49-F238E27FC236}">
                <a16:creationId xmlns:a16="http://schemas.microsoft.com/office/drawing/2014/main" id="{721D02A0-139B-84CF-79DC-7D5871BEAB2C}"/>
              </a:ext>
            </a:extLst>
          </p:cNvPr>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21" name="Google Shape;354;p43">
            <a:extLst>
              <a:ext uri="{FF2B5EF4-FFF2-40B4-BE49-F238E27FC236}">
                <a16:creationId xmlns:a16="http://schemas.microsoft.com/office/drawing/2014/main" id="{A4C7BB2E-3564-41CA-F3C2-E2642C598C84}"/>
              </a:ext>
            </a:extLst>
          </p:cNvPr>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355;p43">
            <a:extLst>
              <a:ext uri="{FF2B5EF4-FFF2-40B4-BE49-F238E27FC236}">
                <a16:creationId xmlns:a16="http://schemas.microsoft.com/office/drawing/2014/main" id="{06229E89-1A73-4CFB-43E8-A2438A1A05A3}"/>
              </a:ext>
            </a:extLst>
          </p:cNvPr>
          <p:cNvGrpSpPr/>
          <p:nvPr/>
        </p:nvGrpSpPr>
        <p:grpSpPr>
          <a:xfrm>
            <a:off x="6934186" y="1582759"/>
            <a:ext cx="369083" cy="357253"/>
            <a:chOff x="-59447250" y="3706150"/>
            <a:chExt cx="319000" cy="308775"/>
          </a:xfrm>
        </p:grpSpPr>
        <p:sp>
          <p:nvSpPr>
            <p:cNvPr id="23" name="Google Shape;356;p43">
              <a:extLst>
                <a:ext uri="{FF2B5EF4-FFF2-40B4-BE49-F238E27FC236}">
                  <a16:creationId xmlns:a16="http://schemas.microsoft.com/office/drawing/2014/main" id="{C1D6B112-18D8-7F01-0467-60254EFF557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p43">
              <a:extLst>
                <a:ext uri="{FF2B5EF4-FFF2-40B4-BE49-F238E27FC236}">
                  <a16:creationId xmlns:a16="http://schemas.microsoft.com/office/drawing/2014/main" id="{F3CB6DEE-4900-145C-45B3-741AA922450E}"/>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p43">
              <a:extLst>
                <a:ext uri="{FF2B5EF4-FFF2-40B4-BE49-F238E27FC236}">
                  <a16:creationId xmlns:a16="http://schemas.microsoft.com/office/drawing/2014/main" id="{04635B2E-AE1E-4E9F-5404-10644815D0F0}"/>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9;p43">
              <a:extLst>
                <a:ext uri="{FF2B5EF4-FFF2-40B4-BE49-F238E27FC236}">
                  <a16:creationId xmlns:a16="http://schemas.microsoft.com/office/drawing/2014/main" id="{FFF644A0-EBE5-4F4D-3BE5-CA76D4AA884F}"/>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60;p43">
            <a:extLst>
              <a:ext uri="{FF2B5EF4-FFF2-40B4-BE49-F238E27FC236}">
                <a16:creationId xmlns:a16="http://schemas.microsoft.com/office/drawing/2014/main" id="{9A47C38F-E09F-DB2F-F9C1-6DC749414104}"/>
              </a:ext>
            </a:extLst>
          </p:cNvPr>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descr="A blue text with a feather&#10;&#10;Description automatically generated">
            <a:extLst>
              <a:ext uri="{FF2B5EF4-FFF2-40B4-BE49-F238E27FC236}">
                <a16:creationId xmlns:a16="http://schemas.microsoft.com/office/drawing/2014/main" id="{C631AE2B-81FB-BBF9-16A8-FF0027C9B25E}"/>
              </a:ext>
            </a:extLst>
          </p:cNvPr>
          <p:cNvPicPr>
            <a:picLocks noChangeAspect="1"/>
          </p:cNvPicPr>
          <p:nvPr/>
        </p:nvPicPr>
        <p:blipFill>
          <a:blip r:embed="rId3"/>
          <a:stretch>
            <a:fillRect/>
          </a:stretch>
        </p:blipFill>
        <p:spPr>
          <a:xfrm>
            <a:off x="1775043" y="1383977"/>
            <a:ext cx="1382547" cy="655081"/>
          </a:xfrm>
          <a:prstGeom prst="rect">
            <a:avLst/>
          </a:prstGeom>
        </p:spPr>
      </p:pic>
    </p:spTree>
    <p:extLst>
      <p:ext uri="{BB962C8B-B14F-4D97-AF65-F5344CB8AC3E}">
        <p14:creationId xmlns:p14="http://schemas.microsoft.com/office/powerpoint/2010/main" val="3617195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Non-Relational Databases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Relational Databases</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631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401357"/>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4557"/>
            <a:ext cx="2723112" cy="3139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12207" y="3567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780693202"/>
              </p:ext>
            </p:extLst>
          </p:nvPr>
        </p:nvGraphicFramePr>
        <p:xfrm>
          <a:off x="1162800" y="2170551"/>
          <a:ext cx="6818400" cy="2449054"/>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837556">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7898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16664">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2788" y="395213"/>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486111"/>
            <a:ext cx="3160478" cy="2004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things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5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chemeClr val="tx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2"/>
              </a:solidFill>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A blue ribbon with a cross&#10;&#10;Description automatically generated">
            <a:extLst>
              <a:ext uri="{FF2B5EF4-FFF2-40B4-BE49-F238E27FC236}">
                <a16:creationId xmlns:a16="http://schemas.microsoft.com/office/drawing/2014/main" id="{5DF27D24-2B1C-4EE9-634D-B18B9BB57B47}"/>
              </a:ext>
            </a:extLst>
          </p:cNvPr>
          <p:cNvPicPr>
            <a:picLocks noChangeAspect="1"/>
          </p:cNvPicPr>
          <p:nvPr/>
        </p:nvPicPr>
        <p:blipFill>
          <a:blip r:embed="rId6"/>
          <a:stretch>
            <a:fillRect/>
          </a:stretch>
        </p:blipFill>
        <p:spPr>
          <a:xfrm>
            <a:off x="1743959" y="2735243"/>
            <a:ext cx="551881" cy="551881"/>
          </a:xfrm>
          <a:prstGeom prst="rect">
            <a:avLst/>
          </a:prstGeom>
        </p:spPr>
      </p:pic>
      <p:pic>
        <p:nvPicPr>
          <p:cNvPr id="5" name="Picture 4" descr="A logo on a black background&#10;&#10;Description automatically generated">
            <a:extLst>
              <a:ext uri="{FF2B5EF4-FFF2-40B4-BE49-F238E27FC236}">
                <a16:creationId xmlns:a16="http://schemas.microsoft.com/office/drawing/2014/main" id="{EDB42DD6-E2D2-C5DD-46F7-C30B8E0BEE22}"/>
              </a:ext>
            </a:extLst>
          </p:cNvPr>
          <p:cNvPicPr>
            <a:picLocks noChangeAspect="1"/>
          </p:cNvPicPr>
          <p:nvPr/>
        </p:nvPicPr>
        <p:blipFill>
          <a:blip r:embed="rId7"/>
          <a:stretch>
            <a:fillRect/>
          </a:stretch>
        </p:blipFill>
        <p:spPr>
          <a:xfrm>
            <a:off x="6746543" y="1050007"/>
            <a:ext cx="624101" cy="624101"/>
          </a:xfrm>
          <a:prstGeom prst="rect">
            <a:avLst/>
          </a:prstGeom>
        </p:spPr>
      </p:pic>
      <p:pic>
        <p:nvPicPr>
          <p:cNvPr id="7" name="Picture 6" descr="A logo with colorful triangles&#10;&#10;Description automatically generated with medium confidence">
            <a:extLst>
              <a:ext uri="{FF2B5EF4-FFF2-40B4-BE49-F238E27FC236}">
                <a16:creationId xmlns:a16="http://schemas.microsoft.com/office/drawing/2014/main" id="{4993118D-CBBC-AA4C-8CC0-0B58D025BE53}"/>
              </a:ext>
            </a:extLst>
          </p:cNvPr>
          <p:cNvPicPr>
            <a:picLocks noChangeAspect="1"/>
          </p:cNvPicPr>
          <p:nvPr/>
        </p:nvPicPr>
        <p:blipFill>
          <a:blip r:embed="rId8"/>
          <a:stretch>
            <a:fillRect/>
          </a:stretch>
        </p:blipFill>
        <p:spPr>
          <a:xfrm>
            <a:off x="6290843" y="2662369"/>
            <a:ext cx="911400" cy="911400"/>
          </a:xfrm>
          <a:prstGeom prst="rect">
            <a:avLst/>
          </a:prstGeom>
        </p:spPr>
      </p:pic>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19988" y="360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Backend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accent5"/>
                    </a:gs>
                    <a:gs pos="100000">
                      <a:srgbClr val="9CCAED"/>
                    </a:gs>
                  </a:gsLst>
                  <a:lin ang="0" scaled="1"/>
                </a:gradFill>
                <a:latin typeface="Figtree"/>
                <a:ea typeface="Figtree"/>
                <a:cs typeface="Figtree"/>
                <a:sym typeface="Figtree"/>
              </a:rPr>
              <a:t>Django</a:t>
            </a:r>
            <a:endParaRPr sz="2200" dirty="0">
              <a:gradFill>
                <a:gsLst>
                  <a:gs pos="0">
                    <a:schemeClr val="accent5"/>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APIs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UI/UX</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Model</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Database</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Views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URLs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3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Development</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Production</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Testing</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Continuous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12788" y="3715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63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363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5</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6</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7</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8</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12788" y="3908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Project Contents &amp; Deployment</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I</a:t>
            </a:r>
            <a:r>
              <a:rPr lang="en-AU" b="0"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Back to Front Ends</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Learner Labs</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8496" y="325756"/>
            <a:ext cx="3351355" cy="670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010360"/>
            <a:ext cx="3160478" cy="3593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a:t>
            </a:r>
            <a:r>
              <a:rPr lang="en-US" sz="1100"/>
              <a:t>thing:</a:t>
            </a:r>
            <a:endParaRPr lang="en-US" sz="1100" dirty="0"/>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1456791"/>
            <a:ext cx="2716338" cy="31469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7213" y="3561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Setup Development Environment</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Use Git Repo &amp; IDE Tools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Explore Existing Projects</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Test &amp; Document API Endpoints</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gradFill>
                  <a:gsLst>
                    <a:gs pos="0">
                      <a:schemeClr val="tx2">
                        <a:lumMod val="20000"/>
                        <a:lumOff val="80000"/>
                      </a:schemeClr>
                    </a:gs>
                    <a:gs pos="100000">
                      <a:srgbClr val="9CCAED"/>
                    </a:gs>
                  </a:gsLst>
                  <a:lin ang="0" scaled="1"/>
                </a:gradFill>
              </a:rPr>
              <a:t>Create New Projects</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399908"/>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3108"/>
            <a:ext cx="3234681" cy="31406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4637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19996" y="3580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3675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12788" y="3778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63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38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8737" y="3709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19988" y="35631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939826521"/>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Mercury</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12788" y="3941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3603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66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4</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3</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2</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1 </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6490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a:ea typeface="Figtree"/>
                <a:cs typeface="Figtree"/>
                <a:sym typeface="Figtree"/>
              </a:rPr>
              <a:t>40%</a:t>
            </a:r>
            <a:endParaRPr sz="220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30%</a:t>
            </a:r>
            <a:endParaRPr sz="220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20%</a:t>
            </a:r>
            <a:endParaRPr sz="220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631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Language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Directory Structure</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Boilerplate Code</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3829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543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a:solidFill>
                  <a:schemeClr val="tx1"/>
                </a:solidFill>
                <a:latin typeface="DM Sans" pitchFamily="2" charset="0"/>
              </a:rPr>
              <a:t>Monolithic structures </a:t>
            </a:r>
            <a:r>
              <a:rPr lang="en-US" sz="1000" dirty="0">
                <a:solidFill>
                  <a:schemeClr val="tx1"/>
                </a:solidFill>
                <a:latin typeface="DM Sans" pitchFamily="2" charset="0"/>
              </a:rPr>
              <a:t>vs. 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8737" y="3546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DM Sans"/>
                <a:ea typeface="DM Sans"/>
                <a:cs typeface="DM Sans"/>
                <a:sym typeface="DM Sans"/>
              </a:rPr>
              <a:t>Venus is the second planet from the Sun</a:t>
            </a:r>
            <a:endParaRPr sz="1200" dirty="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6320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761406"/>
              </p:ext>
            </p:extLst>
          </p:nvPr>
        </p:nvGraphicFramePr>
        <p:xfrm>
          <a:off x="1162800" y="2170550"/>
          <a:ext cx="6818400" cy="2449054"/>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837556">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67898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16664">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2788" y="367556"/>
            <a:ext cx="77184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Driving Factors</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Benefits of Django</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1456</TotalTime>
  <Words>3693</Words>
  <Application>Microsoft Office PowerPoint</Application>
  <PresentationFormat>On-screen Show (16:9)</PresentationFormat>
  <Paragraphs>612</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Anaheim</vt:lpstr>
      <vt:lpstr>Wingdings</vt:lpstr>
      <vt:lpstr>Amatic SC</vt:lpstr>
      <vt:lpstr>Roboto Medium</vt:lpstr>
      <vt:lpstr>Calibri</vt:lpstr>
      <vt:lpstr>Sarabun</vt:lpstr>
      <vt:lpstr>DM Sans</vt:lpstr>
      <vt:lpstr>Proxima Nova Semibold</vt:lpstr>
      <vt:lpstr>Open Sans Light</vt:lpstr>
      <vt:lpstr>Proxima Nova</vt:lpstr>
      <vt:lpstr>Nunito Light</vt:lpstr>
      <vt:lpstr>PT Sans</vt:lpstr>
      <vt:lpstr>Arial</vt:lpstr>
      <vt:lpstr>Consolas</vt:lpstr>
      <vt:lpstr>Figtree</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Django Backend Setup</vt:lpstr>
      <vt:lpstr>To SQL or Not to SQL</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19</cp:revision>
  <dcterms:modified xsi:type="dcterms:W3CDTF">2024-08-05T06:31:54Z</dcterms:modified>
</cp:coreProperties>
</file>